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53"/>
  </p:notesMasterIdLst>
  <p:handoutMasterIdLst>
    <p:handoutMasterId r:id="rId54"/>
  </p:handoutMasterIdLst>
  <p:sldIdLst>
    <p:sldId id="256" r:id="rId2"/>
    <p:sldId id="461" r:id="rId3"/>
    <p:sldId id="450" r:id="rId4"/>
    <p:sldId id="420" r:id="rId5"/>
    <p:sldId id="421" r:id="rId6"/>
    <p:sldId id="422" r:id="rId7"/>
    <p:sldId id="423" r:id="rId8"/>
    <p:sldId id="424" r:id="rId9"/>
    <p:sldId id="426" r:id="rId10"/>
    <p:sldId id="451" r:id="rId11"/>
    <p:sldId id="431" r:id="rId12"/>
    <p:sldId id="432" r:id="rId13"/>
    <p:sldId id="433" r:id="rId14"/>
    <p:sldId id="425" r:id="rId15"/>
    <p:sldId id="427" r:id="rId16"/>
    <p:sldId id="452" r:id="rId17"/>
    <p:sldId id="457" r:id="rId18"/>
    <p:sldId id="458" r:id="rId19"/>
    <p:sldId id="459" r:id="rId20"/>
    <p:sldId id="462" r:id="rId21"/>
    <p:sldId id="488" r:id="rId22"/>
    <p:sldId id="489" r:id="rId23"/>
    <p:sldId id="490" r:id="rId24"/>
    <p:sldId id="429" r:id="rId25"/>
    <p:sldId id="487" r:id="rId26"/>
    <p:sldId id="492" r:id="rId27"/>
    <p:sldId id="486" r:id="rId28"/>
    <p:sldId id="485" r:id="rId29"/>
    <p:sldId id="465" r:id="rId30"/>
    <p:sldId id="466" r:id="rId31"/>
    <p:sldId id="467" r:id="rId32"/>
    <p:sldId id="468" r:id="rId33"/>
    <p:sldId id="469" r:id="rId34"/>
    <p:sldId id="470" r:id="rId35"/>
    <p:sldId id="472" r:id="rId36"/>
    <p:sldId id="471" r:id="rId37"/>
    <p:sldId id="473" r:id="rId38"/>
    <p:sldId id="474" r:id="rId39"/>
    <p:sldId id="475" r:id="rId40"/>
    <p:sldId id="476" r:id="rId41"/>
    <p:sldId id="477" r:id="rId42"/>
    <p:sldId id="478" r:id="rId43"/>
    <p:sldId id="479" r:id="rId44"/>
    <p:sldId id="480" r:id="rId45"/>
    <p:sldId id="491" r:id="rId46"/>
    <p:sldId id="493" r:id="rId47"/>
    <p:sldId id="481" r:id="rId48"/>
    <p:sldId id="482" r:id="rId49"/>
    <p:sldId id="483" r:id="rId50"/>
    <p:sldId id="494" r:id="rId51"/>
    <p:sldId id="277" r:id="rId52"/>
  </p:sldIdLst>
  <p:sldSz cx="9144000" cy="6858000" type="screen4x3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598" autoAdjust="0"/>
  </p:normalViewPr>
  <p:slideViewPr>
    <p:cSldViewPr>
      <p:cViewPr>
        <p:scale>
          <a:sx n="75" d="100"/>
          <a:sy n="75" d="100"/>
        </p:scale>
        <p:origin x="-2568" y="-7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D2575-CA4B-4488-983F-A5C4BE826F0A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E891E-CE36-4300-800C-C2CEB41E439E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2A3A4-DE0E-4259-978E-1DE095B0A5C9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A5641-6071-4C84-A5E6-2A0C7B41D2A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3D5F939-4537-4076-912A-B7AF3F0C8A55}" type="datetimeFigureOut">
              <a:rPr lang="fr-FR" smtClean="0"/>
              <a:pPr/>
              <a:t>15/03/2024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946528E-13F9-4239-8A91-29A03EE600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714348" y="3286124"/>
            <a:ext cx="5643602" cy="235745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/>
            </a:r>
            <a:br>
              <a:rPr lang="fr-FR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</a:br>
            <a:r>
              <a:rPr lang="fr-FR" sz="32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Assemblée Générale Ordinaire </a:t>
            </a:r>
            <a:r>
              <a:rPr lang="fr-FR" sz="36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/>
            </a:r>
            <a:br>
              <a:rPr lang="fr-FR" sz="36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</a:br>
            <a:r>
              <a:rPr lang="fr-FR" sz="36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Rapport moral </a:t>
            </a:r>
            <a:r>
              <a:rPr lang="fr-FR" sz="32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de l’UPMI </a:t>
            </a:r>
            <a:br>
              <a:rPr lang="fr-FR" sz="32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</a:br>
            <a:r>
              <a:rPr lang="fr-FR" sz="32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/>
            </a:r>
            <a:br>
              <a:rPr lang="fr-FR" sz="32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</a:br>
            <a:r>
              <a:rPr lang="fr-FR" sz="2800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fr-FR" sz="2800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fr-FR" sz="2800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fr-FR" sz="2800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fr-FR" sz="2400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Image 8" descr="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305" r="14091" b="4470"/>
          <a:stretch>
            <a:fillRect/>
          </a:stretch>
        </p:blipFill>
        <p:spPr bwMode="auto">
          <a:xfrm>
            <a:off x="2071670" y="138502"/>
            <a:ext cx="3286148" cy="136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000232" y="4139991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Le 12 Juin 2021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00430" y="5357826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itchFamily="34" charset="0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1538" y="2928934"/>
            <a:ext cx="90726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WORKSHOPS Gabès </a:t>
            </a:r>
          </a:p>
          <a:p>
            <a:pPr algn="ctr"/>
            <a:r>
              <a:rPr lang="fr-FR" sz="440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et Kairouan </a:t>
            </a:r>
            <a:endParaRPr lang="fr-FR" sz="4400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9" name="Image 8" descr="VISIO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3168373"/>
            <a:ext cx="6143668" cy="3261023"/>
          </a:xfrm>
          <a:prstGeom prst="rect">
            <a:avLst/>
          </a:prstGeom>
        </p:spPr>
      </p:pic>
      <p:sp>
        <p:nvSpPr>
          <p:cNvPr id="10" name="Espace réservé du contenu 5"/>
          <p:cNvSpPr txBox="1">
            <a:spLocks/>
          </p:cNvSpPr>
          <p:nvPr/>
        </p:nvSpPr>
        <p:spPr>
          <a:xfrm>
            <a:off x="1928794" y="1571612"/>
            <a:ext cx="7358114" cy="714380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Visioconférence: Développement</a:t>
            </a:r>
            <a:r>
              <a:rPr kumimoji="0" lang="fr-FR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 de la filière construction métallique à Gabès </a:t>
            </a:r>
            <a:endParaRPr kumimoji="0" lang="fr-FR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abic Typesetting" pitchFamily="66" charset="-78"/>
              <a:ea typeface="+mn-ea"/>
              <a:cs typeface="Arabic Typesetting" pitchFamily="66" charset="-78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7" name="Image 6" descr="https://scontent.ftun9-1.fna.fbcdn.net/v/t1.15752-9/103857002_584732492233407_1212101879702819826_n.jpg?_nc_cat=102&amp;_nc_sid=b96e70&amp;_nc_ohc=StpCnuO9WVEAX_z9g3y&amp;_nc_ht=scontent.ftun9-1.fna&amp;oh=39c64eb4a642c795a792e698bc83263c&amp;oe=5F2BF9D4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9" y="3501452"/>
            <a:ext cx="3286147" cy="292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INVITATION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29058" y="3429000"/>
            <a:ext cx="5072066" cy="307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Espace réservé du contenu 5"/>
          <p:cNvSpPr txBox="1">
            <a:spLocks/>
          </p:cNvSpPr>
          <p:nvPr/>
        </p:nvSpPr>
        <p:spPr>
          <a:xfrm>
            <a:off x="1857356" y="1428736"/>
            <a:ext cx="7286644" cy="642942"/>
          </a:xfrm>
          <a:prstGeom prst="rect">
            <a:avLst/>
          </a:prstGeom>
          <a:noFill/>
        </p:spPr>
        <p:txBody>
          <a:bodyPr vert="horz">
            <a:normAutofit fontScale="25000" lnSpcReduction="20000"/>
          </a:bodyPr>
          <a:lstStyle/>
          <a:p>
            <a:pPr marL="274320" indent="-27432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sz="14400" b="1" dirty="0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Visioconférence: Développement de la filière production et conditionnement de primeurs Géothermiques à Gabès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0"/>
            <a:ext cx="9144000" cy="70009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9" name="Image 8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2270" r="12270" b="6913"/>
          <a:stretch>
            <a:fillRect/>
          </a:stretch>
        </p:blipFill>
        <p:spPr>
          <a:xfrm>
            <a:off x="2786050" y="2643182"/>
            <a:ext cx="5286412" cy="3571900"/>
          </a:xfrm>
          <a:prstGeom prst="rect">
            <a:avLst/>
          </a:prstGeom>
        </p:spPr>
      </p:pic>
      <p:sp>
        <p:nvSpPr>
          <p:cNvPr id="8" name="Espace réservé du contenu 5"/>
          <p:cNvSpPr txBox="1">
            <a:spLocks/>
          </p:cNvSpPr>
          <p:nvPr/>
        </p:nvSpPr>
        <p:spPr>
          <a:xfrm>
            <a:off x="1857292" y="1285860"/>
            <a:ext cx="7643930" cy="857256"/>
          </a:xfrm>
          <a:prstGeom prst="rect">
            <a:avLst/>
          </a:prstGeom>
          <a:noFill/>
        </p:spPr>
        <p:txBody>
          <a:bodyPr vert="horz">
            <a:normAutofit fontScale="25000" lnSpcReduction="20000"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14400" b="1" dirty="0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Visioconférence: Développement de la filière Tomates Séchées à KAIROUAN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0"/>
            <a:ext cx="9144000" cy="7000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7" name="Image 6" descr="DSC_7362.JPG"/>
          <p:cNvPicPr>
            <a:picLocks noChangeAspect="1"/>
          </p:cNvPicPr>
          <p:nvPr/>
        </p:nvPicPr>
        <p:blipFill>
          <a:blip r:embed="rId4" cstate="print"/>
          <a:srcRect l="9278" t="28738" r="2062" b="23238"/>
          <a:stretch>
            <a:fillRect/>
          </a:stretch>
        </p:blipFill>
        <p:spPr>
          <a:xfrm>
            <a:off x="4643438" y="2571744"/>
            <a:ext cx="4357718" cy="3357586"/>
          </a:xfrm>
          <a:prstGeom prst="rect">
            <a:avLst/>
          </a:prstGeom>
        </p:spPr>
      </p:pic>
      <p:sp>
        <p:nvSpPr>
          <p:cNvPr id="9" name="Espace réservé du contenu 5"/>
          <p:cNvSpPr txBox="1">
            <a:spLocks/>
          </p:cNvSpPr>
          <p:nvPr/>
        </p:nvSpPr>
        <p:spPr>
          <a:xfrm>
            <a:off x="2143076" y="1571612"/>
            <a:ext cx="8572592" cy="642942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Conférence Finale: Sfax Business Agenda II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F:\photos\UPMI\filtr\IMG_90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571744"/>
            <a:ext cx="4286280" cy="34290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2050" name="Picture 2" descr="F:\photos\UPMI\filtr\IMG_9125.jpg"/>
          <p:cNvPicPr>
            <a:picLocks noChangeAspect="1" noChangeArrowheads="1"/>
          </p:cNvPicPr>
          <p:nvPr/>
        </p:nvPicPr>
        <p:blipFill>
          <a:blip r:embed="rId4" cstate="print"/>
          <a:srcRect t="20149"/>
          <a:stretch>
            <a:fillRect/>
          </a:stretch>
        </p:blipFill>
        <p:spPr bwMode="auto">
          <a:xfrm>
            <a:off x="2000232" y="2643182"/>
            <a:ext cx="5214974" cy="2976562"/>
          </a:xfrm>
          <a:prstGeom prst="rect">
            <a:avLst/>
          </a:prstGeom>
          <a:noFill/>
        </p:spPr>
      </p:pic>
      <p:sp>
        <p:nvSpPr>
          <p:cNvPr id="9" name="Espace réservé du contenu 5"/>
          <p:cNvSpPr txBox="1">
            <a:spLocks/>
          </p:cNvSpPr>
          <p:nvPr/>
        </p:nvSpPr>
        <p:spPr>
          <a:xfrm>
            <a:off x="2143076" y="1571612"/>
            <a:ext cx="8572592" cy="642942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Conférence Finale: Sfax Business Agenda II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3074" name="Picture 2" descr="F:\photos\photos OMAR\DSC_7368.JPG"/>
          <p:cNvPicPr>
            <a:picLocks noChangeAspect="1" noChangeArrowheads="1"/>
          </p:cNvPicPr>
          <p:nvPr/>
        </p:nvPicPr>
        <p:blipFill>
          <a:blip r:embed="rId4" cstate="print"/>
          <a:srcRect t="25000"/>
          <a:stretch>
            <a:fillRect/>
          </a:stretch>
        </p:blipFill>
        <p:spPr bwMode="auto">
          <a:xfrm>
            <a:off x="2500298" y="2285992"/>
            <a:ext cx="5182537" cy="3643337"/>
          </a:xfrm>
          <a:prstGeom prst="rect">
            <a:avLst/>
          </a:prstGeom>
          <a:noFill/>
        </p:spPr>
      </p:pic>
      <p:pic>
        <p:nvPicPr>
          <p:cNvPr id="3075" name="Picture 3" descr="F:\photos\wetransfer-1002b2\DSC_76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214554"/>
            <a:ext cx="4328430" cy="3643338"/>
          </a:xfrm>
          <a:prstGeom prst="rect">
            <a:avLst/>
          </a:prstGeom>
          <a:noFill/>
        </p:spPr>
      </p:pic>
      <p:pic>
        <p:nvPicPr>
          <p:cNvPr id="3076" name="Picture 4" descr="F:\photos\wetransfer-1002b2\DSC_76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285992"/>
            <a:ext cx="3571900" cy="3671230"/>
          </a:xfrm>
          <a:prstGeom prst="rect">
            <a:avLst/>
          </a:prstGeom>
          <a:noFill/>
        </p:spPr>
      </p:pic>
      <p:sp>
        <p:nvSpPr>
          <p:cNvPr id="13" name="Espace réservé du contenu 5"/>
          <p:cNvSpPr txBox="1">
            <a:spLocks/>
          </p:cNvSpPr>
          <p:nvPr/>
        </p:nvSpPr>
        <p:spPr>
          <a:xfrm>
            <a:off x="2143076" y="1500174"/>
            <a:ext cx="8572592" cy="642942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Conférence Finale: Sfax Business Agenda II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5" name="Espace réservé du contenu 5"/>
          <p:cNvSpPr>
            <a:spLocks noGrp="1"/>
          </p:cNvSpPr>
          <p:nvPr>
            <p:ph sz="quarter" idx="1"/>
          </p:nvPr>
        </p:nvSpPr>
        <p:spPr>
          <a:xfrm>
            <a:off x="1000100" y="2357430"/>
            <a:ext cx="8858312" cy="1785950"/>
          </a:xfrm>
          <a:noFill/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5400" b="1" dirty="0" smtClean="0">
                <a:solidFill>
                  <a:srgbClr val="00B0F0"/>
                </a:solidFill>
                <a:latin typeface="Arabic Typesetting" pitchFamily="66" charset="-78"/>
                <a:cs typeface="Arabic Typesetting" pitchFamily="66" charset="-78"/>
              </a:rPr>
              <a:t>Projet  :</a:t>
            </a:r>
          </a:p>
          <a:p>
            <a:pPr algn="ctr">
              <a:buNone/>
            </a:pPr>
            <a:r>
              <a:rPr lang="fr-FR" sz="5400" b="1" dirty="0" smtClean="0">
                <a:solidFill>
                  <a:srgbClr val="00B0F0"/>
                </a:solidFill>
                <a:latin typeface="Arabic Typesetting" pitchFamily="66" charset="-78"/>
                <a:cs typeface="Arabic Typesetting" pitchFamily="66" charset="-78"/>
              </a:rPr>
              <a:t> «Sfax Business Agenda III»</a:t>
            </a:r>
          </a:p>
          <a:p>
            <a:pPr algn="just">
              <a:buNone/>
            </a:pPr>
            <a:endParaRPr lang="fr-FR" sz="5400" dirty="0" smtClean="0"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4000" dirty="0" smtClean="0"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sz="4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4" name="Espace réservé du contenu 5"/>
          <p:cNvSpPr txBox="1">
            <a:spLocks/>
          </p:cNvSpPr>
          <p:nvPr/>
        </p:nvSpPr>
        <p:spPr>
          <a:xfrm>
            <a:off x="1714448" y="1428736"/>
            <a:ext cx="7858212" cy="642942"/>
          </a:xfrm>
          <a:prstGeom prst="rect">
            <a:avLst/>
          </a:prstGeom>
          <a:noFill/>
        </p:spPr>
        <p:txBody>
          <a:bodyPr vert="horz">
            <a:normAutofit fontScale="70000" lnSpcReduction="20000"/>
          </a:bodyPr>
          <a:lstStyle/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sz="37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Workshop I: Réformes pour l’appui à  l’Investissement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D:\upmi\CIPE III\le 13 Fevrier -1er WS\photos\149374271_2514058588888339_20555085401935715_n.png"/>
          <p:cNvPicPr>
            <a:picLocks noChangeAspect="1" noChangeArrowheads="1"/>
          </p:cNvPicPr>
          <p:nvPr/>
        </p:nvPicPr>
        <p:blipFill>
          <a:blip r:embed="rId3" cstate="print"/>
          <a:srcRect t="3739" b="6524"/>
          <a:stretch>
            <a:fillRect/>
          </a:stretch>
        </p:blipFill>
        <p:spPr bwMode="auto">
          <a:xfrm>
            <a:off x="1857356" y="2143116"/>
            <a:ext cx="6429420" cy="3857652"/>
          </a:xfrm>
          <a:prstGeom prst="rect">
            <a:avLst/>
          </a:prstGeom>
          <a:noFill/>
        </p:spPr>
      </p:pic>
      <p:pic>
        <p:nvPicPr>
          <p:cNvPr id="1027" name="Picture 3" descr="D:\upmi\CIPE III\le 13 Fevrier -1er WS\photos\149581618_3749325781825378_6622555730691734766_n.png"/>
          <p:cNvPicPr>
            <a:picLocks noChangeAspect="1" noChangeArrowheads="1"/>
          </p:cNvPicPr>
          <p:nvPr/>
        </p:nvPicPr>
        <p:blipFill>
          <a:blip r:embed="rId4" cstate="print"/>
          <a:srcRect b="1593"/>
          <a:stretch>
            <a:fillRect/>
          </a:stretch>
        </p:blipFill>
        <p:spPr bwMode="auto">
          <a:xfrm>
            <a:off x="1714480" y="2285992"/>
            <a:ext cx="6697124" cy="37861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3" name="Espace réservé du contenu 5"/>
          <p:cNvSpPr txBox="1">
            <a:spLocks/>
          </p:cNvSpPr>
          <p:nvPr/>
        </p:nvSpPr>
        <p:spPr>
          <a:xfrm>
            <a:off x="2000264" y="1357298"/>
            <a:ext cx="7429520" cy="857256"/>
          </a:xfrm>
          <a:prstGeom prst="rect">
            <a:avLst/>
          </a:prstGeom>
          <a:noFill/>
        </p:spPr>
        <p:txBody>
          <a:bodyPr vert="horz">
            <a:normAutofit fontScale="25000" lnSpcReduction="20000"/>
          </a:bodyPr>
          <a:lstStyle/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sz="112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Workshop II: Réformes pour le Développement </a:t>
            </a: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sz="112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du Commerce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938" name="Picture 2" descr="Peut être une image de 7 personnes et tex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643182"/>
            <a:ext cx="6386840" cy="3571900"/>
          </a:xfrm>
          <a:prstGeom prst="rect">
            <a:avLst/>
          </a:prstGeom>
          <a:noFill/>
        </p:spPr>
      </p:pic>
      <p:pic>
        <p:nvPicPr>
          <p:cNvPr id="39940" name="Picture 4" descr="Peut être une image de 2 person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500306"/>
            <a:ext cx="5643602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99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5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071670" y="1142984"/>
            <a:ext cx="7072330" cy="857256"/>
          </a:xfrm>
          <a:noFill/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3600" b="1" dirty="0" smtClean="0">
                <a:solidFill>
                  <a:srgbClr val="00B0F0"/>
                </a:solidFill>
                <a:latin typeface="Arabic Typesetting" pitchFamily="66" charset="-78"/>
                <a:cs typeface="Arabic Typesetting" pitchFamily="66" charset="-78"/>
              </a:rPr>
              <a:t>Projet  :</a:t>
            </a:r>
          </a:p>
          <a:p>
            <a:pPr algn="ctr">
              <a:buNone/>
            </a:pPr>
            <a:r>
              <a:rPr lang="fr-FR" sz="3600" b="1" dirty="0" smtClean="0">
                <a:solidFill>
                  <a:srgbClr val="00B0F0"/>
                </a:solidFill>
                <a:latin typeface="Arabic Typesetting" pitchFamily="66" charset="-78"/>
                <a:cs typeface="Arabic Typesetting" pitchFamily="66" charset="-78"/>
              </a:rPr>
              <a:t>« Porter la voix des affaires locales à la réforme III »</a:t>
            </a:r>
          </a:p>
          <a:p>
            <a:pPr algn="ctr">
              <a:buNone/>
            </a:pPr>
            <a:r>
              <a:rPr lang="fr-FR" sz="3600" b="1" dirty="0" smtClean="0">
                <a:solidFill>
                  <a:srgbClr val="00B0F0"/>
                </a:solidFill>
                <a:latin typeface="Arabic Typesetting" pitchFamily="66" charset="-78"/>
                <a:cs typeface="Arabic Typesetting" pitchFamily="66" charset="-78"/>
              </a:rPr>
              <a:t> «Sfax Business Agenda II »</a:t>
            </a:r>
          </a:p>
          <a:p>
            <a:pPr algn="just">
              <a:buNone/>
            </a:pPr>
            <a:endParaRPr lang="fr-FR" sz="3600" dirty="0" smtClean="0"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3600" dirty="0" smtClean="0"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sz="3600" dirty="0"/>
          </a:p>
        </p:txBody>
      </p:sp>
      <p:pic>
        <p:nvPicPr>
          <p:cNvPr id="6" name="Image 5" descr="L’image contient peut-être : une personne ou plus et personnes assises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r="20896"/>
          <a:stretch>
            <a:fillRect/>
          </a:stretch>
        </p:blipFill>
        <p:spPr bwMode="auto">
          <a:xfrm>
            <a:off x="3428992" y="3214686"/>
            <a:ext cx="4214842" cy="28575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5" name="Espace réservé du contenu 5"/>
          <p:cNvSpPr txBox="1">
            <a:spLocks/>
          </p:cNvSpPr>
          <p:nvPr/>
        </p:nvSpPr>
        <p:spPr>
          <a:xfrm>
            <a:off x="1714480" y="1142984"/>
            <a:ext cx="9001156" cy="928694"/>
          </a:xfrm>
          <a:prstGeom prst="rect">
            <a:avLst/>
          </a:prstGeom>
          <a:noFill/>
        </p:spPr>
        <p:txBody>
          <a:bodyPr vert="horz">
            <a:normAutofit fontScale="77500" lnSpcReduction="20000"/>
          </a:bodyPr>
          <a:lstStyle/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sz="37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Workshop III: Réformes pour le Développement </a:t>
            </a: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sz="37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Régional et Emploi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9394" name="Picture 2" descr="Peut être une image de 2 personnes et texte qui dit ’23:01 / pourle UPMI® Sfax Business Agenda Quitter CIPE &lt; Réformes pour le Développement Régional et l'Emploi» 10:00-12:00 MohamedBelhaj RM Taper pour rechercher hacem.kamoun1963 Medecin UPMI® BELIEVE KALLEL WALID IT 09:46 27/03/2021 早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428868"/>
            <a:ext cx="5887458" cy="2959816"/>
          </a:xfrm>
          <a:prstGeom prst="rect">
            <a:avLst/>
          </a:prstGeom>
          <a:noFill/>
        </p:spPr>
      </p:pic>
      <p:pic>
        <p:nvPicPr>
          <p:cNvPr id="59396" name="Picture 4" descr="Peut être une image de ‎4 personnes, écran et ‎texte qui dit ’‎Digital Workshop Réformes pourle démarré. Cette Samedi 27/03/2021 UPMI® participant autorisez Politique de onfident ialité Quitter Ignorer Mohamed Belhaj hatemmliki KACE (Invité) CURM® nisie UPMI® اتحادالم Faiza Kamoun Chekib Mustapha Ahmed Messaoud (Invité) RH Taper NB pour rechercher BN RM &quot;(é) KW ΜΗ TS IT 日 27/03/2021 早‎’‎‎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571744"/>
            <a:ext cx="5786478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93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7388" y="1285860"/>
            <a:ext cx="7286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Matinée-formation et débat : Les Différents Types D'intelligences Pour un Management Efficace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643182"/>
            <a:ext cx="542928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643314"/>
            <a:ext cx="542928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47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7356" y="1285860"/>
            <a:ext cx="7286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Matinée-formation et débat: Comment bien Communiquer en Visioconférence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643182"/>
            <a:ext cx="4755600" cy="317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714620"/>
            <a:ext cx="4214842" cy="317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57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78850" name="Picture 2" descr="Peut être une image de une personne ou plus et personnes deb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786058"/>
            <a:ext cx="5108400" cy="340476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28826" y="1428736"/>
            <a:ext cx="7358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Table Ronde I: Réformes pour l’appui  à l’Investissement </a:t>
            </a:r>
          </a:p>
        </p:txBody>
      </p:sp>
      <p:pic>
        <p:nvPicPr>
          <p:cNvPr id="30722" name="Picture 2" descr="Ouvrir la 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714620"/>
            <a:ext cx="5857916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88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7" name="Image 6" descr="1--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2643182"/>
            <a:ext cx="2500330" cy="3286148"/>
          </a:xfrm>
          <a:prstGeom prst="rect">
            <a:avLst/>
          </a:prstGeom>
        </p:spPr>
      </p:pic>
      <p:pic>
        <p:nvPicPr>
          <p:cNvPr id="8" name="Image 7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2643182"/>
            <a:ext cx="2571768" cy="3286148"/>
          </a:xfrm>
          <a:prstGeom prst="rect">
            <a:avLst/>
          </a:prstGeom>
        </p:spPr>
      </p:pic>
      <p:sp>
        <p:nvSpPr>
          <p:cNvPr id="10" name="Espace réservé du contenu 5"/>
          <p:cNvSpPr txBox="1">
            <a:spLocks/>
          </p:cNvSpPr>
          <p:nvPr/>
        </p:nvSpPr>
        <p:spPr>
          <a:xfrm>
            <a:off x="1142944" y="1000108"/>
            <a:ext cx="8572592" cy="1500198"/>
          </a:xfrm>
          <a:prstGeom prst="rect">
            <a:avLst/>
          </a:prstGeom>
          <a:noFill/>
        </p:spPr>
        <p:txBody>
          <a:bodyPr vert="horz">
            <a:normAutofit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Convention de partenariat :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 UPMI-Université de Sfax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7" name="Image 6" descr="66385305_2377547535637700_7304903707299151872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2714620"/>
            <a:ext cx="3571900" cy="3786214"/>
          </a:xfrm>
          <a:prstGeom prst="rect">
            <a:avLst/>
          </a:prstGeom>
        </p:spPr>
      </p:pic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9" name="Image 8" descr="unna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2643182"/>
            <a:ext cx="3143272" cy="3857652"/>
          </a:xfrm>
          <a:prstGeom prst="rect">
            <a:avLst/>
          </a:prstGeom>
        </p:spPr>
      </p:pic>
      <p:sp>
        <p:nvSpPr>
          <p:cNvPr id="10" name="Espace réservé du contenu 5"/>
          <p:cNvSpPr txBox="1">
            <a:spLocks/>
          </p:cNvSpPr>
          <p:nvPr/>
        </p:nvSpPr>
        <p:spPr>
          <a:xfrm>
            <a:off x="1357290" y="1071546"/>
            <a:ext cx="8286872" cy="1500198"/>
          </a:xfrm>
          <a:prstGeom prst="rect">
            <a:avLst/>
          </a:prstGeom>
          <a:noFill/>
        </p:spPr>
        <p:txBody>
          <a:bodyPr vert="horz">
            <a:normAutofit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43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Participation au Foire :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43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UNIVEXPO-2019 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0" name="Image 9" descr="téléchargem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3000372"/>
            <a:ext cx="6840760" cy="1752031"/>
          </a:xfrm>
          <a:prstGeom prst="rect">
            <a:avLst/>
          </a:prstGeom>
        </p:spPr>
      </p:pic>
      <p:sp>
        <p:nvSpPr>
          <p:cNvPr id="9" name="Espace réservé du contenu 5"/>
          <p:cNvSpPr txBox="1">
            <a:spLocks/>
          </p:cNvSpPr>
          <p:nvPr/>
        </p:nvSpPr>
        <p:spPr>
          <a:xfrm>
            <a:off x="1285852" y="2000240"/>
            <a:ext cx="8072494" cy="1214446"/>
          </a:xfrm>
          <a:prstGeom prst="rect">
            <a:avLst/>
          </a:prstGeom>
          <a:noFill/>
        </p:spPr>
        <p:txBody>
          <a:bodyPr vert="horz">
            <a:normAutofit fontScale="77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Projet : South Mediterranean-Tunisian </a:t>
            </a:r>
            <a:r>
              <a:rPr lang="fr-FR" sz="55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Maintenance Center of Excellence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85852" y="1258187"/>
            <a:ext cx="8001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Signature Convention de partenariat:</a:t>
            </a:r>
          </a:p>
          <a:p>
            <a:pPr algn="ctr"/>
            <a:r>
              <a:rPr lang="fr-FR" sz="42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  UPMI-ISB</a:t>
            </a:r>
            <a:endParaRPr lang="fr-FR" sz="42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3250" name="Picture 2" descr="D:\upmi\AGO2020\118762661_2859460987487695_2320848583507825383_o.jpg"/>
          <p:cNvPicPr>
            <a:picLocks noChangeAspect="1" noChangeArrowheads="1"/>
          </p:cNvPicPr>
          <p:nvPr/>
        </p:nvPicPr>
        <p:blipFill>
          <a:blip r:embed="rId3" cstate="print"/>
          <a:srcRect t="25033" b="4041"/>
          <a:stretch>
            <a:fillRect/>
          </a:stretch>
        </p:blipFill>
        <p:spPr bwMode="auto">
          <a:xfrm>
            <a:off x="5072066" y="2786058"/>
            <a:ext cx="3929090" cy="3571900"/>
          </a:xfrm>
          <a:prstGeom prst="rect">
            <a:avLst/>
          </a:prstGeom>
          <a:noFill/>
        </p:spPr>
      </p:pic>
      <p:pic>
        <p:nvPicPr>
          <p:cNvPr id="53252" name="Picture 4" descr="https://scontent.ftun4-1.fna.fbcdn.net/v/t1.15752-0/p280x280/118230245_1548705228659934_7203701335994991326_n.jpg?_nc_cat=100&amp;_nc_sid=b96e70&amp;_nc_ohc=PTlYt0lTjsQAX_HpJZO&amp;_nc_ht=scontent.ftun4-1.fna&amp;tp=6&amp;oh=7b75d35892adf55e99bfe89b434d27cb&amp;oe=5F85F5E6"/>
          <p:cNvPicPr>
            <a:picLocks noChangeAspect="1" noChangeArrowheads="1"/>
          </p:cNvPicPr>
          <p:nvPr/>
        </p:nvPicPr>
        <p:blipFill>
          <a:blip r:embed="rId4" cstate="print"/>
          <a:srcRect t="5357" b="8928"/>
          <a:stretch>
            <a:fillRect/>
          </a:stretch>
        </p:blipFill>
        <p:spPr bwMode="auto">
          <a:xfrm>
            <a:off x="1857356" y="2786058"/>
            <a:ext cx="3000396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7" name="Image 6" descr="esp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14810" y="2978630"/>
            <a:ext cx="2857520" cy="3665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28926" y="1357298"/>
            <a:ext cx="5286412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sz="42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Convention de partenariat : </a:t>
            </a:r>
          </a:p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sz="42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UPMI-ESPIN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8" name="Image 7" descr="86460040_2818491964876586_5820423702537306112_o.jpg"/>
          <p:cNvPicPr>
            <a:picLocks noChangeAspect="1"/>
          </p:cNvPicPr>
          <p:nvPr/>
        </p:nvPicPr>
        <p:blipFill>
          <a:blip r:embed="rId4" cstate="print"/>
          <a:srcRect r="11801"/>
          <a:stretch>
            <a:fillRect/>
          </a:stretch>
        </p:blipFill>
        <p:spPr>
          <a:xfrm>
            <a:off x="1857356" y="3058677"/>
            <a:ext cx="3500462" cy="3013529"/>
          </a:xfrm>
          <a:prstGeom prst="rect">
            <a:avLst/>
          </a:prstGeom>
        </p:spPr>
      </p:pic>
      <p:pic>
        <p:nvPicPr>
          <p:cNvPr id="9" name="Image 8" descr="85260191_2818492188209897_121095748212228096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3000372"/>
            <a:ext cx="3643338" cy="3071834"/>
          </a:xfrm>
          <a:prstGeom prst="rect">
            <a:avLst/>
          </a:prstGeom>
        </p:spPr>
      </p:pic>
      <p:sp>
        <p:nvSpPr>
          <p:cNvPr id="11" name="Espace réservé du contenu 5"/>
          <p:cNvSpPr txBox="1">
            <a:spLocks/>
          </p:cNvSpPr>
          <p:nvPr/>
        </p:nvSpPr>
        <p:spPr>
          <a:xfrm>
            <a:off x="571408" y="1357298"/>
            <a:ext cx="8572592" cy="1500198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42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Présentation de Tunisie Télécom: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42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Smart Solutions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3108" y="2500306"/>
            <a:ext cx="7072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Les Workshops à  Sfax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0" name="Image 9" descr="94640342_2984557554936692_5000256374030991360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429000"/>
            <a:ext cx="5286412" cy="3239909"/>
          </a:xfrm>
          <a:prstGeom prst="rect">
            <a:avLst/>
          </a:prstGeom>
        </p:spPr>
      </p:pic>
      <p:sp>
        <p:nvSpPr>
          <p:cNvPr id="9" name="Espace réservé du contenu 5"/>
          <p:cNvSpPr txBox="1">
            <a:spLocks/>
          </p:cNvSpPr>
          <p:nvPr/>
        </p:nvSpPr>
        <p:spPr>
          <a:xfrm>
            <a:off x="1785918" y="1571612"/>
            <a:ext cx="7215206" cy="1428760"/>
          </a:xfrm>
          <a:prstGeom prst="rect">
            <a:avLst/>
          </a:prstGeom>
          <a:noFill/>
        </p:spPr>
        <p:txBody>
          <a:bodyPr vert="horz">
            <a:normAutofit fontScale="250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168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Webinaire « Résilience Et Relance Des Entreprises Privées Tunisiennes Surmonter Les Effets De La Pandémie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5" name="Espace réservé du contenu 5"/>
          <p:cNvSpPr txBox="1">
            <a:spLocks/>
          </p:cNvSpPr>
          <p:nvPr/>
        </p:nvSpPr>
        <p:spPr>
          <a:xfrm>
            <a:off x="2428828" y="1785926"/>
            <a:ext cx="8572592" cy="857256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42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Réunion par Skype avec Mr Lotfi SRIH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Organiser un appel vidéo en groupe avec Skype - Comment Ça Marc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928934"/>
            <a:ext cx="2286016" cy="21431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8" name="Image 7" descr="104609752_3114922878566825_3219547613787880372_o.jpg"/>
          <p:cNvPicPr>
            <a:picLocks noChangeAspect="1"/>
          </p:cNvPicPr>
          <p:nvPr/>
        </p:nvPicPr>
        <p:blipFill>
          <a:blip r:embed="rId4" cstate="print"/>
          <a:srcRect l="22438" r="11413"/>
          <a:stretch>
            <a:fillRect/>
          </a:stretch>
        </p:blipFill>
        <p:spPr>
          <a:xfrm>
            <a:off x="1785918" y="2285992"/>
            <a:ext cx="3714776" cy="3929090"/>
          </a:xfrm>
          <a:prstGeom prst="rect">
            <a:avLst/>
          </a:prstGeom>
        </p:spPr>
      </p:pic>
      <p:pic>
        <p:nvPicPr>
          <p:cNvPr id="9" name="Image 8" descr="104018742_3114923228566790_7288190676848060931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2357430"/>
            <a:ext cx="3429024" cy="3786214"/>
          </a:xfrm>
          <a:prstGeom prst="rect">
            <a:avLst/>
          </a:prstGeom>
        </p:spPr>
      </p:pic>
      <p:sp>
        <p:nvSpPr>
          <p:cNvPr id="11" name="Espace réservé du contenu 5"/>
          <p:cNvSpPr txBox="1">
            <a:spLocks/>
          </p:cNvSpPr>
          <p:nvPr/>
        </p:nvSpPr>
        <p:spPr>
          <a:xfrm>
            <a:off x="2000200" y="1500174"/>
            <a:ext cx="8572592" cy="642942"/>
          </a:xfrm>
          <a:prstGeom prst="rect">
            <a:avLst/>
          </a:prstGeom>
          <a:noFill/>
        </p:spPr>
        <p:txBody>
          <a:bodyPr vert="horz">
            <a:normAutofit fontScale="92500" lnSpcReduction="10000"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42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Le leadership Avant et Après le COVID -19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4" name="Image 13" descr="DSC_8696.JPG"/>
          <p:cNvPicPr>
            <a:picLocks noChangeAspect="1"/>
          </p:cNvPicPr>
          <p:nvPr/>
        </p:nvPicPr>
        <p:blipFill>
          <a:blip r:embed="rId4" cstate="print"/>
          <a:srcRect l="26702"/>
          <a:stretch>
            <a:fillRect/>
          </a:stretch>
        </p:blipFill>
        <p:spPr>
          <a:xfrm>
            <a:off x="3500430" y="2500306"/>
            <a:ext cx="3500462" cy="3286148"/>
          </a:xfrm>
          <a:prstGeom prst="rect">
            <a:avLst/>
          </a:prstGeom>
        </p:spPr>
      </p:pic>
      <p:pic>
        <p:nvPicPr>
          <p:cNvPr id="18" name="Image 17" descr="DSC_8598.JPG"/>
          <p:cNvPicPr>
            <a:picLocks noChangeAspect="1"/>
          </p:cNvPicPr>
          <p:nvPr/>
        </p:nvPicPr>
        <p:blipFill>
          <a:blip r:embed="rId5" cstate="print"/>
          <a:srcRect t="35081" r="3279" b="7917"/>
          <a:stretch>
            <a:fillRect/>
          </a:stretch>
        </p:blipFill>
        <p:spPr>
          <a:xfrm>
            <a:off x="3929058" y="2428868"/>
            <a:ext cx="3571900" cy="3286148"/>
          </a:xfrm>
          <a:prstGeom prst="rect">
            <a:avLst/>
          </a:prstGeom>
        </p:spPr>
      </p:pic>
      <p:sp>
        <p:nvSpPr>
          <p:cNvPr id="9" name="Espace réservé du contenu 5"/>
          <p:cNvSpPr txBox="1">
            <a:spLocks/>
          </p:cNvSpPr>
          <p:nvPr/>
        </p:nvSpPr>
        <p:spPr>
          <a:xfrm>
            <a:off x="2000200" y="1500174"/>
            <a:ext cx="8572592" cy="928694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39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Le Marketing RH en réponse à la Crise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9" name="Image 8" descr="DSC_9286.JPG"/>
          <p:cNvPicPr>
            <a:picLocks noChangeAspect="1"/>
          </p:cNvPicPr>
          <p:nvPr/>
        </p:nvPicPr>
        <p:blipFill>
          <a:blip r:embed="rId4" cstate="print"/>
          <a:srcRect r="18966"/>
          <a:stretch>
            <a:fillRect/>
          </a:stretch>
        </p:blipFill>
        <p:spPr>
          <a:xfrm>
            <a:off x="1857356" y="2500306"/>
            <a:ext cx="3384376" cy="3357586"/>
          </a:xfrm>
          <a:prstGeom prst="rect">
            <a:avLst/>
          </a:prstGeom>
        </p:spPr>
      </p:pic>
      <p:pic>
        <p:nvPicPr>
          <p:cNvPr id="16" name="Image 15" descr="DSC_9364.JPG"/>
          <p:cNvPicPr>
            <a:picLocks noChangeAspect="1"/>
          </p:cNvPicPr>
          <p:nvPr/>
        </p:nvPicPr>
        <p:blipFill>
          <a:blip r:embed="rId5" cstate="print"/>
          <a:srcRect t="24809" b="14719"/>
          <a:stretch>
            <a:fillRect/>
          </a:stretch>
        </p:blipFill>
        <p:spPr>
          <a:xfrm>
            <a:off x="5286380" y="2500306"/>
            <a:ext cx="3786182" cy="3357586"/>
          </a:xfrm>
          <a:prstGeom prst="rect">
            <a:avLst/>
          </a:prstGeom>
        </p:spPr>
      </p:pic>
      <p:sp>
        <p:nvSpPr>
          <p:cNvPr id="11" name="Espace réservé du contenu 5"/>
          <p:cNvSpPr txBox="1">
            <a:spLocks/>
          </p:cNvSpPr>
          <p:nvPr/>
        </p:nvSpPr>
        <p:spPr>
          <a:xfrm>
            <a:off x="2000232" y="1571612"/>
            <a:ext cx="7072362" cy="1071570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fr-FR" sz="39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Formation&amp;débat:</a:t>
            </a:r>
            <a:r>
              <a:rPr lang="ar-TN" sz="39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الإشكاليات التطبيقية في قانون الشغل </a:t>
            </a:r>
            <a:endParaRPr lang="fr-FR" sz="3900" b="1" dirty="0" smtClean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fr-FR" sz="3900" b="1" dirty="0" smtClean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abic Typesetting" pitchFamily="66" charset="-78"/>
              <a:ea typeface="+mn-ea"/>
              <a:cs typeface="Arabic Typesetting" pitchFamily="66" charset="-78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408890" cy="1328734"/>
          </a:xfrm>
          <a:noFill/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buNone/>
            </a:pPr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9" name="Image 8" descr="93771066_2959432980782483_330352096669650124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357554" y="1857364"/>
            <a:ext cx="3786214" cy="521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93374449_2959433397449108_6329890889237790720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2928934"/>
            <a:ext cx="4357718" cy="3206706"/>
          </a:xfrm>
          <a:prstGeom prst="rect">
            <a:avLst/>
          </a:prstGeom>
        </p:spPr>
      </p:pic>
      <p:sp>
        <p:nvSpPr>
          <p:cNvPr id="8" name="Espace réservé du contenu 5"/>
          <p:cNvSpPr txBox="1">
            <a:spLocks/>
          </p:cNvSpPr>
          <p:nvPr/>
        </p:nvSpPr>
        <p:spPr>
          <a:xfrm>
            <a:off x="2071670" y="1643050"/>
            <a:ext cx="7072362" cy="1000132"/>
          </a:xfrm>
          <a:prstGeom prst="rect">
            <a:avLst/>
          </a:prstGeom>
          <a:noFill/>
        </p:spPr>
        <p:txBody>
          <a:bodyPr vert="horz">
            <a:normAutofit fontScale="77500" lnSpcReduction="20000"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fr-FR" sz="46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Participation à la cellule  de Crise UNIS CONTRE COVID -19 </a:t>
            </a: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abic Typesetting" pitchFamily="66" charset="-78"/>
              <a:ea typeface="+mn-ea"/>
              <a:cs typeface="Arabic Typesetting" pitchFamily="66" charset="-78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408890" cy="1328734"/>
          </a:xfrm>
          <a:noFill/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buNone/>
            </a:pPr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0" name="Image 9" descr="Sans titre1.jpg"/>
          <p:cNvPicPr>
            <a:picLocks noChangeAspect="1"/>
          </p:cNvPicPr>
          <p:nvPr/>
        </p:nvPicPr>
        <p:blipFill>
          <a:blip r:embed="rId4" cstate="print"/>
          <a:srcRect t="6628" b="15083"/>
          <a:stretch>
            <a:fillRect/>
          </a:stretch>
        </p:blipFill>
        <p:spPr>
          <a:xfrm>
            <a:off x="5643570" y="3357562"/>
            <a:ext cx="3405211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1142944" y="1357298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Intervention Express Fm </a:t>
            </a:r>
          </a:p>
          <a:p>
            <a:pPr algn="ctr"/>
            <a:r>
              <a:rPr lang="fr-FR" sz="36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et</a:t>
            </a:r>
          </a:p>
          <a:p>
            <a:pPr algn="ctr"/>
            <a:r>
              <a:rPr lang="fr-FR" sz="36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 Initiative de l’UPMI pour l’appui aux PME:</a:t>
            </a:r>
            <a:endParaRPr lang="fr-FR" sz="36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3" name="Image 12" descr="Sans tit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8865" y="3429000"/>
            <a:ext cx="3520391" cy="27146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1438"/>
            <a:ext cx="9144000" cy="7000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408890" cy="1328734"/>
          </a:xfrm>
          <a:noFill/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buNone/>
            </a:pPr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0242" name="Picture 2" descr="https://scontent.ftun4-1.fna.fbcdn.net/v/t1.0-9/118343730_3889621481053310_4458937012767571085_n.jpg?_nc_cat=104&amp;_nc_sid=8bfeb9&amp;_nc_ohc=DCPBE2M8uUwAX8Au2Pe&amp;_nc_ht=scontent.ftun4-1.fna&amp;oh=9678a204e2eb0442b3954f98cfca6431&amp;oe=5F8460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786058"/>
            <a:ext cx="4786346" cy="3143272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285852" y="1500174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Visite de Monsieur le chef du Gouvernement  Illyés FAKHFEKH</a:t>
            </a:r>
            <a:endParaRPr lang="fr-FR" sz="36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pic>
        <p:nvPicPr>
          <p:cNvPr id="17" name="Picture 8" descr="D:\upmi\Ahmed BEN MESSAOUD\ahmed ben massoud\IMG_5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786058"/>
            <a:ext cx="4057536" cy="270502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857356" y="1714488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Visite De La Délégation Gouvernementale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rriere Plan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1026" name="Picture 2" descr="Peut être une image de 2 personnes, personnes debout et plein 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285992"/>
            <a:ext cx="4322673" cy="364333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071670" y="1285860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Appel  Au Don Pour L’hôpital Militaire « Centre COVID » </a:t>
            </a:r>
            <a:endParaRPr lang="fr-FR" sz="36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" name="Picture 2" descr="https://scontent.ftun16-1.fna.fbcdn.net/v/t1.6435-9/138318225_3703920819667025_8944689113066969009_n.jpg?_nc_cat=101&amp;ccb=1-3&amp;_nc_sid=340051&amp;_nc_ohc=kcCasdg6sV0AX_tUxBX&amp;_nc_ht=scontent.ftun16-1.fna&amp;oh=0e95f2299e2b6dcd8a8da715d38f2f3c&amp;oe=60E5DC8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357430"/>
            <a:ext cx="4286280" cy="3698861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7" name="Image 6" descr="w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2500306"/>
            <a:ext cx="3571900" cy="3071834"/>
          </a:xfrm>
          <a:prstGeom prst="rect">
            <a:avLst/>
          </a:prstGeom>
        </p:spPr>
      </p:pic>
      <p:pic>
        <p:nvPicPr>
          <p:cNvPr id="8" name="Image 7" descr="70788073_2497597486966037_9041798579269664768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2500306"/>
            <a:ext cx="3617019" cy="3071834"/>
          </a:xfrm>
          <a:prstGeom prst="rect">
            <a:avLst/>
          </a:prstGeom>
        </p:spPr>
      </p:pic>
      <p:sp>
        <p:nvSpPr>
          <p:cNvPr id="9" name="Espace réservé du contenu 5"/>
          <p:cNvSpPr txBox="1">
            <a:spLocks/>
          </p:cNvSpPr>
          <p:nvPr/>
        </p:nvSpPr>
        <p:spPr>
          <a:xfrm>
            <a:off x="2000232" y="1643050"/>
            <a:ext cx="6786610" cy="642942"/>
          </a:xfrm>
          <a:prstGeom prst="rect">
            <a:avLst/>
          </a:prstGeom>
          <a:noFill/>
        </p:spPr>
        <p:txBody>
          <a:bodyPr vert="horz">
            <a:normAutofit fontScale="92500"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Baskerville Old Face" pitchFamily="18" charset="0"/>
                <a:cs typeface="Arabic Typesetting" pitchFamily="66" charset="-78"/>
              </a:rPr>
              <a:t>Workshop</a:t>
            </a:r>
            <a:r>
              <a:rPr kumimoji="0" lang="fr-FR" sz="35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Baskerville Old Face" pitchFamily="18" charset="0"/>
                <a:cs typeface="Arabic Typesetting" pitchFamily="66" charset="-78"/>
              </a:rPr>
              <a:t> I: Climat de l’Investissement</a:t>
            </a: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Baskerville Old Face" pitchFamily="18" charset="0"/>
              <a:cs typeface="Arabic Typesetting" pitchFamily="66" charset="-78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64514" name="Picture 2" descr="Aucune description disponible."/>
          <p:cNvPicPr>
            <a:picLocks noChangeAspect="1" noChangeArrowheads="1"/>
          </p:cNvPicPr>
          <p:nvPr/>
        </p:nvPicPr>
        <p:blipFill>
          <a:blip r:embed="rId3" cstate="print"/>
          <a:srcRect r="10256" b="14285"/>
          <a:stretch>
            <a:fillRect/>
          </a:stretch>
        </p:blipFill>
        <p:spPr bwMode="auto">
          <a:xfrm>
            <a:off x="2571736" y="2357430"/>
            <a:ext cx="4143404" cy="3286148"/>
          </a:xfrm>
          <a:prstGeom prst="rect">
            <a:avLst/>
          </a:prstGeom>
          <a:noFill/>
        </p:spPr>
      </p:pic>
      <p:pic>
        <p:nvPicPr>
          <p:cNvPr id="64516" name="Picture 4" descr="Aucune description disponible."/>
          <p:cNvPicPr>
            <a:picLocks noChangeAspect="1" noChangeArrowheads="1"/>
          </p:cNvPicPr>
          <p:nvPr/>
        </p:nvPicPr>
        <p:blipFill>
          <a:blip r:embed="rId4" cstate="print"/>
          <a:srcRect l="5859" t="22861" b="19108"/>
          <a:stretch>
            <a:fillRect/>
          </a:stretch>
        </p:blipFill>
        <p:spPr bwMode="auto">
          <a:xfrm>
            <a:off x="3000364" y="2428868"/>
            <a:ext cx="4214842" cy="3286148"/>
          </a:xfrm>
          <a:prstGeom prst="rect">
            <a:avLst/>
          </a:prstGeom>
          <a:noFill/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785918" y="1428736"/>
            <a:ext cx="7358114" cy="107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Socioeconomic Development at the Local &amp; National Level</a:t>
            </a:r>
            <a:endParaRPr lang="fr-FR" sz="3600" b="1" dirty="0" smtClean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5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408890" cy="1328734"/>
          </a:xfrm>
          <a:noFill/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buNone/>
            </a:pPr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1" name="Image 10" descr="64681926_2338129796246141_6722833354044997632_n.jpg"/>
          <p:cNvPicPr>
            <a:picLocks noChangeAspect="1"/>
          </p:cNvPicPr>
          <p:nvPr/>
        </p:nvPicPr>
        <p:blipFill>
          <a:blip r:embed="rId4" cstate="print"/>
          <a:srcRect t="31658"/>
          <a:stretch>
            <a:fillRect/>
          </a:stretch>
        </p:blipFill>
        <p:spPr>
          <a:xfrm>
            <a:off x="2893016" y="2357430"/>
            <a:ext cx="4536504" cy="2325257"/>
          </a:xfrm>
          <a:prstGeom prst="rect">
            <a:avLst/>
          </a:prstGeom>
        </p:spPr>
      </p:pic>
      <p:pic>
        <p:nvPicPr>
          <p:cNvPr id="14" name="Image 13" descr="64686073_2338129589579495_7983428408862310400_n.jpg"/>
          <p:cNvPicPr>
            <a:picLocks noChangeAspect="1"/>
          </p:cNvPicPr>
          <p:nvPr/>
        </p:nvPicPr>
        <p:blipFill>
          <a:blip r:embed="rId5" cstate="print"/>
          <a:srcRect t="13470"/>
          <a:stretch>
            <a:fillRect/>
          </a:stretch>
        </p:blipFill>
        <p:spPr>
          <a:xfrm>
            <a:off x="2285984" y="2714620"/>
            <a:ext cx="6228184" cy="285752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85852" y="1571612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6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Visite du directeur de CIPE</a:t>
            </a:r>
            <a:endParaRPr lang="fr-FR" sz="36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408890" cy="1328734"/>
          </a:xfrm>
          <a:noFill/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buNone/>
            </a:pPr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1" name="Image 10" descr="64219360_2336218503103937_6096810105074876416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2285992"/>
            <a:ext cx="5040560" cy="35719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86050" y="1500174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Visite au projet TAPARURA:</a:t>
            </a:r>
            <a:endParaRPr lang="fr-FR" sz="40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408890" cy="1328734"/>
          </a:xfrm>
          <a:noFill/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buNone/>
            </a:pPr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9" name="Image 8" descr="70503839_126172252093725_3588811437734100992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2786058"/>
            <a:ext cx="3643338" cy="3071834"/>
          </a:xfrm>
          <a:prstGeom prst="rect">
            <a:avLst/>
          </a:prstGeom>
        </p:spPr>
      </p:pic>
      <p:pic>
        <p:nvPicPr>
          <p:cNvPr id="10" name="Image 9" descr="70512295_126167485427535_6286188716532695040_o.png"/>
          <p:cNvPicPr>
            <a:picLocks noChangeAspect="1"/>
          </p:cNvPicPr>
          <p:nvPr/>
        </p:nvPicPr>
        <p:blipFill>
          <a:blip r:embed="rId5" cstate="print"/>
          <a:srcRect t="29865"/>
          <a:stretch>
            <a:fillRect/>
          </a:stretch>
        </p:blipFill>
        <p:spPr>
          <a:xfrm>
            <a:off x="4811234" y="2786058"/>
            <a:ext cx="4047046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1785918" y="1571612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Participation au lancement de Sfax International</a:t>
            </a:r>
            <a:endParaRPr lang="fr-FR" sz="40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Image 4" descr="71402881_2523047601087692_3471545954241347584_o.jpg"/>
          <p:cNvPicPr>
            <a:picLocks noChangeAspect="1"/>
          </p:cNvPicPr>
          <p:nvPr/>
        </p:nvPicPr>
        <p:blipFill>
          <a:blip r:embed="rId3" cstate="print"/>
          <a:srcRect l="-99"/>
          <a:stretch>
            <a:fillRect/>
          </a:stretch>
        </p:blipFill>
        <p:spPr>
          <a:xfrm>
            <a:off x="3143240" y="2857496"/>
            <a:ext cx="4643470" cy="3714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14414" y="1142984"/>
            <a:ext cx="8001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Réunion avec Monsieur le Gouverneur Anis WESLETI</a:t>
            </a:r>
            <a:endParaRPr lang="fr-FR" sz="40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357158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408890" cy="582904"/>
          </a:xfrm>
          <a:noFill/>
        </p:spPr>
        <p:txBody>
          <a:bodyPr>
            <a:normAutofit fontScale="9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buNone/>
            </a:pPr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8" name="Image 7" descr="73415959_2606591942733257_263372680836467916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3214686"/>
            <a:ext cx="3643338" cy="3044579"/>
          </a:xfrm>
          <a:prstGeom prst="rect">
            <a:avLst/>
          </a:prstGeom>
        </p:spPr>
      </p:pic>
      <p:pic>
        <p:nvPicPr>
          <p:cNvPr id="14" name="Image 13" descr="74872252_2606592932733158_6226621518751727616_o.jpg"/>
          <p:cNvPicPr>
            <a:picLocks noChangeAspect="1"/>
          </p:cNvPicPr>
          <p:nvPr/>
        </p:nvPicPr>
        <p:blipFill>
          <a:blip r:embed="rId5" cstate="print"/>
          <a:srcRect l="16448" r="19603"/>
          <a:stretch>
            <a:fillRect/>
          </a:stretch>
        </p:blipFill>
        <p:spPr>
          <a:xfrm>
            <a:off x="5572132" y="3214686"/>
            <a:ext cx="3496540" cy="300039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42944" y="1428736"/>
            <a:ext cx="8001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Visite de l’ambassadeur des ETATS- UNIS d’Amérique </a:t>
            </a:r>
            <a:endParaRPr lang="fr-FR" sz="40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14480" y="1142984"/>
            <a:ext cx="7500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Formation Organisée Par CIPE A Ces Partenaires De La Région De Sfax </a:t>
            </a:r>
            <a:endParaRPr lang="fr-FR" sz="40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2226" name="Picture 2" descr="D:\upmi\AGO2020\119441237_396064048044104_5624326143096980181_n.jpg"/>
          <p:cNvPicPr>
            <a:picLocks noChangeAspect="1" noChangeArrowheads="1"/>
          </p:cNvPicPr>
          <p:nvPr/>
        </p:nvPicPr>
        <p:blipFill>
          <a:blip r:embed="rId3" cstate="print"/>
          <a:srcRect t="30202"/>
          <a:stretch>
            <a:fillRect/>
          </a:stretch>
        </p:blipFill>
        <p:spPr bwMode="auto">
          <a:xfrm>
            <a:off x="1500166" y="2571744"/>
            <a:ext cx="7424742" cy="392909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2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408890" cy="1328734"/>
          </a:xfrm>
          <a:noFill/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buNone/>
            </a:pPr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9" name="Image 8" descr="87364287_2864936870251064_6992793652284096512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0835" y="3571876"/>
            <a:ext cx="3565545" cy="2786082"/>
          </a:xfrm>
          <a:prstGeom prst="rect">
            <a:avLst/>
          </a:prstGeom>
        </p:spPr>
      </p:pic>
      <p:pic>
        <p:nvPicPr>
          <p:cNvPr id="10" name="Image 9" descr="ACG1.jpg"/>
          <p:cNvPicPr>
            <a:picLocks noChangeAspect="1"/>
          </p:cNvPicPr>
          <p:nvPr/>
        </p:nvPicPr>
        <p:blipFill>
          <a:blip r:embed="rId5" cstate="print"/>
          <a:srcRect t="16129"/>
          <a:stretch>
            <a:fillRect/>
          </a:stretch>
        </p:blipFill>
        <p:spPr>
          <a:xfrm>
            <a:off x="5429256" y="3571876"/>
            <a:ext cx="3656739" cy="278608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357290" y="1284447"/>
            <a:ext cx="80010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Participation au clôture du projet Les Systèmes d’Informations Géographiques dans les zones industrielles 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357222" y="1643050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408890" cy="1328734"/>
          </a:xfrm>
          <a:noFill/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buNone/>
            </a:pPr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0" name="Image 9" descr="87966898_2846263842099398_2784560119860428800_o.jpg"/>
          <p:cNvPicPr>
            <a:picLocks noChangeAspect="1"/>
          </p:cNvPicPr>
          <p:nvPr/>
        </p:nvPicPr>
        <p:blipFill>
          <a:blip r:embed="rId4" cstate="print"/>
          <a:srcRect r="10000"/>
          <a:stretch>
            <a:fillRect/>
          </a:stretch>
        </p:blipFill>
        <p:spPr>
          <a:xfrm>
            <a:off x="3143240" y="2571744"/>
            <a:ext cx="4536504" cy="342323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571604" y="1428736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Visite de l’ambassadeur d’Allemagne</a:t>
            </a:r>
            <a:endParaRPr lang="fr-FR" sz="40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408890" cy="1328734"/>
          </a:xfrm>
          <a:noFill/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buNone/>
            </a:pPr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  <a:cs typeface="Sakkal Majalla" pitchFamily="2" charset="-78"/>
            </a:endParaRPr>
          </a:p>
          <a:p>
            <a:pPr>
              <a:buNone/>
            </a:pPr>
            <a:endParaRPr lang="fr-FR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akkal Majalla" pitchFamily="2" charset="-78"/>
              <a:cs typeface="Sakkal Majalla" pitchFamily="2" charset="-78"/>
            </a:endParaRPr>
          </a:p>
          <a:p>
            <a:pPr>
              <a:buNone/>
            </a:pP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28" name="AutoShape 4" descr="ISBS SFAX - المعرض الجامع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8" name="Image 7" descr="71402881_2523047601087692_3471545954241347584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571744"/>
            <a:ext cx="3691304" cy="2808312"/>
          </a:xfrm>
          <a:prstGeom prst="rect">
            <a:avLst/>
          </a:prstGeom>
        </p:spPr>
      </p:pic>
      <p:pic>
        <p:nvPicPr>
          <p:cNvPr id="9" name="Image 8" descr="84141492_2790044101054706_7560432077905068032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2714620"/>
            <a:ext cx="4052882" cy="276260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85918" y="1214422"/>
            <a:ext cx="7358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Signature Convention de partenariat  :</a:t>
            </a:r>
          </a:p>
          <a:p>
            <a:pPr algn="ctr"/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UPMI-TUNISIE TELECOM</a:t>
            </a:r>
            <a:endParaRPr lang="fr-FR" sz="40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8" name="Image 7" descr="IMG_77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2714620"/>
            <a:ext cx="3714776" cy="2928958"/>
          </a:xfrm>
          <a:prstGeom prst="rect">
            <a:avLst/>
          </a:prstGeom>
        </p:spPr>
      </p:pic>
      <p:pic>
        <p:nvPicPr>
          <p:cNvPr id="9" name="Image 8" descr="IMG_79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2643182"/>
            <a:ext cx="2928958" cy="2928958"/>
          </a:xfrm>
          <a:prstGeom prst="rect">
            <a:avLst/>
          </a:prstGeom>
        </p:spPr>
      </p:pic>
      <p:sp>
        <p:nvSpPr>
          <p:cNvPr id="11" name="Espace réservé du contenu 5"/>
          <p:cNvSpPr txBox="1">
            <a:spLocks/>
          </p:cNvSpPr>
          <p:nvPr/>
        </p:nvSpPr>
        <p:spPr>
          <a:xfrm>
            <a:off x="1857356" y="1571612"/>
            <a:ext cx="7286644" cy="642942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Workshop II: Facilitation du Commerce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79874" name="Picture 2" descr="Peut être une image de 4 personnes et personnes assi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800" y="2857496"/>
            <a:ext cx="4687200" cy="3127139"/>
          </a:xfrm>
          <a:prstGeom prst="rect">
            <a:avLst/>
          </a:prstGeom>
          <a:noFill/>
        </p:spPr>
      </p:pic>
      <p:pic>
        <p:nvPicPr>
          <p:cNvPr id="79876" name="Picture 4" descr="Peut être une image de une personne ou plus et chaussu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928934"/>
            <a:ext cx="4143600" cy="3000396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714480" y="1357298"/>
            <a:ext cx="6715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Leadership Féminin  Pendant La Période  COVID</a:t>
            </a:r>
            <a:endParaRPr lang="fr-FR" sz="4000" b="1" dirty="0">
              <a:solidFill>
                <a:schemeClr val="accent3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857356" y="2357430"/>
            <a:ext cx="7358114" cy="2928958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80266"/>
              </a:avLst>
            </a:prstTxWarp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rtl="0"/>
            <a:r>
              <a:rPr lang="fr-FR" sz="3600" b="1" kern="10" dirty="0" smtClean="0">
                <a:ln>
                  <a:solidFill>
                    <a:srgbClr val="00B050"/>
                  </a:solidFill>
                </a:ln>
                <a:solidFill>
                  <a:schemeClr val="accent5">
                    <a:tint val="50000"/>
                    <a:satMod val="180000"/>
                  </a:schemeClr>
                </a:solidFill>
                <a:latin typeface="Impact"/>
              </a:rPr>
              <a:t>Merci pour Votre </a:t>
            </a:r>
          </a:p>
          <a:p>
            <a:pPr algn="ctr" rtl="0"/>
            <a:r>
              <a:rPr lang="fr-FR" sz="3600" b="1" kern="10" dirty="0" smtClean="0">
                <a:ln>
                  <a:solidFill>
                    <a:srgbClr val="00B050"/>
                  </a:solidFill>
                </a:ln>
                <a:solidFill>
                  <a:schemeClr val="accent5">
                    <a:tint val="50000"/>
                    <a:satMod val="180000"/>
                  </a:schemeClr>
                </a:solidFill>
                <a:latin typeface="Impact"/>
              </a:rPr>
              <a:t>Attention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71538" y="6140255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ell MT" pitchFamily="18" charset="0"/>
              </a:rPr>
              <a:t>Avenue Majida Boulila, Imm Zaphir bureau N°47-48 4éme Etage,</a:t>
            </a:r>
          </a:p>
          <a:p>
            <a:pPr algn="ctr"/>
            <a:r>
              <a:rPr lang="fr-FR" dirty="0" smtClean="0">
                <a:latin typeface="Bell MT" pitchFamily="18" charset="0"/>
              </a:rPr>
              <a:t> 3002 Sfax-Tunisie </a:t>
            </a:r>
            <a:endParaRPr lang="fr-FR" dirty="0">
              <a:latin typeface="Bell MT" pitchFamily="18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2714612" y="6143644"/>
            <a:ext cx="521497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28" y="214290"/>
            <a:ext cx="3548954" cy="15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7" name="Image 6" descr="72868403_2587268341332284_88425994864348364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2571744"/>
            <a:ext cx="3786214" cy="3214710"/>
          </a:xfrm>
          <a:prstGeom prst="rect">
            <a:avLst/>
          </a:prstGeom>
        </p:spPr>
      </p:pic>
      <p:pic>
        <p:nvPicPr>
          <p:cNvPr id="8" name="Image 7" descr="75247418_2587268907998894_340753788912533504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2571744"/>
            <a:ext cx="3214710" cy="3212976"/>
          </a:xfrm>
          <a:prstGeom prst="rect">
            <a:avLst/>
          </a:prstGeom>
        </p:spPr>
      </p:pic>
      <p:sp>
        <p:nvSpPr>
          <p:cNvPr id="10" name="Espace réservé du contenu 5"/>
          <p:cNvSpPr txBox="1">
            <a:spLocks/>
          </p:cNvSpPr>
          <p:nvPr/>
        </p:nvSpPr>
        <p:spPr>
          <a:xfrm>
            <a:off x="2000232" y="1571612"/>
            <a:ext cx="7000924" cy="642942"/>
          </a:xfrm>
          <a:prstGeom prst="rect">
            <a:avLst/>
          </a:prstGeom>
          <a:noFill/>
        </p:spPr>
        <p:txBody>
          <a:bodyPr vert="horz">
            <a:normAutofit fontScale="62500" lnSpcReduction="20000"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sz="41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Workshop III: Développement Régional et Emploi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9" name="Image 8" descr="76953181_2628786260513825_5520706749885054976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3071810"/>
            <a:ext cx="3500462" cy="2857520"/>
          </a:xfrm>
          <a:prstGeom prst="rect">
            <a:avLst/>
          </a:prstGeom>
        </p:spPr>
      </p:pic>
      <p:pic>
        <p:nvPicPr>
          <p:cNvPr id="11" name="Image 10" descr="75266133_2628797433846041_5486080238213398528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885" y="3071810"/>
            <a:ext cx="3708833" cy="2852931"/>
          </a:xfrm>
          <a:prstGeom prst="rect">
            <a:avLst/>
          </a:prstGeom>
        </p:spPr>
      </p:pic>
      <p:sp>
        <p:nvSpPr>
          <p:cNvPr id="8" name="Espace réservé du contenu 5"/>
          <p:cNvSpPr txBox="1">
            <a:spLocks/>
          </p:cNvSpPr>
          <p:nvPr/>
        </p:nvSpPr>
        <p:spPr>
          <a:xfrm>
            <a:off x="2214546" y="1928802"/>
            <a:ext cx="8572592" cy="642942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26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Workshop IV: Financement et Fiscalité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rriere Plan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7" name="Image 6" descr="TB 1.jpg"/>
          <p:cNvPicPr>
            <a:picLocks noChangeAspect="1"/>
          </p:cNvPicPr>
          <p:nvPr/>
        </p:nvPicPr>
        <p:blipFill>
          <a:blip r:embed="rId5" cstate="print"/>
          <a:srcRect r="2190"/>
          <a:stretch>
            <a:fillRect/>
          </a:stretch>
        </p:blipFill>
        <p:spPr>
          <a:xfrm>
            <a:off x="1857356" y="3500438"/>
            <a:ext cx="3500462" cy="2928958"/>
          </a:xfrm>
          <a:prstGeom prst="rect">
            <a:avLst/>
          </a:prstGeom>
        </p:spPr>
      </p:pic>
      <p:pic>
        <p:nvPicPr>
          <p:cNvPr id="8" name="Image 7" descr="TB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6" y="3500438"/>
            <a:ext cx="3643338" cy="2928958"/>
          </a:xfrm>
          <a:prstGeom prst="rect">
            <a:avLst/>
          </a:prstGeom>
        </p:spPr>
      </p:pic>
      <p:sp>
        <p:nvSpPr>
          <p:cNvPr id="9" name="Espace réservé du contenu 5"/>
          <p:cNvSpPr txBox="1">
            <a:spLocks/>
          </p:cNvSpPr>
          <p:nvPr/>
        </p:nvSpPr>
        <p:spPr>
          <a:xfrm>
            <a:off x="1857324" y="1857364"/>
            <a:ext cx="7286676" cy="1214446"/>
          </a:xfrm>
          <a:prstGeom prst="rect">
            <a:avLst/>
          </a:prstGeom>
          <a:noFill/>
        </p:spPr>
        <p:txBody>
          <a:bodyPr vert="horz">
            <a:normAutofit fontScale="25000" lnSpcReduction="20000"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104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Table Ronde I: Priorisation des Réformes Visant au Développement du Secteur Industriel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rriere Pl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00232" y="308740"/>
            <a:ext cx="671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u="sng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ea typeface="+mj-ea"/>
                <a:cs typeface="Aharoni" pitchFamily="2" charset="-79"/>
              </a:rPr>
              <a:t>Assemblée Générale Ordinaire 2019-2020-2021 </a:t>
            </a:r>
            <a:endParaRPr lang="fr-FR" sz="2500" u="sng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71612"/>
            <a:ext cx="8786842" cy="129697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endParaRPr kumimoji="0" lang="fr-FR" sz="3700" b="1" i="0" u="none" strike="noStrike" kern="1200" cap="all" normalizeH="0" baseline="0" noProof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reflection blurRad="12700" stA="50000" endPos="50000" dist="5000" dir="5400000" sy="-100000" rotWithShape="0"/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pic>
        <p:nvPicPr>
          <p:cNvPr id="7" name="Image 6" descr="TB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2928934"/>
            <a:ext cx="3929090" cy="3214710"/>
          </a:xfrm>
          <a:prstGeom prst="rect">
            <a:avLst/>
          </a:prstGeom>
        </p:spPr>
      </p:pic>
      <p:pic>
        <p:nvPicPr>
          <p:cNvPr id="8" name="Image 7" descr="TB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1" y="2857496"/>
            <a:ext cx="3714776" cy="3286148"/>
          </a:xfrm>
          <a:prstGeom prst="rect">
            <a:avLst/>
          </a:prstGeom>
        </p:spPr>
      </p:pic>
      <p:sp>
        <p:nvSpPr>
          <p:cNvPr id="10" name="Espace réservé du contenu 5"/>
          <p:cNvSpPr txBox="1">
            <a:spLocks/>
          </p:cNvSpPr>
          <p:nvPr/>
        </p:nvSpPr>
        <p:spPr>
          <a:xfrm>
            <a:off x="1785918" y="1500174"/>
            <a:ext cx="7286676" cy="1285884"/>
          </a:xfrm>
          <a:prstGeom prst="rect">
            <a:avLst/>
          </a:prstGeom>
          <a:noFill/>
        </p:spPr>
        <p:txBody>
          <a:bodyPr vert="horz">
            <a:normAutofit fontScale="25000" lnSpcReduction="20000"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fr-FR" sz="10400" b="1" dirty="0" smtClean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  <a:cs typeface="Arabic Typesetting" pitchFamily="66" charset="-78"/>
              </a:rPr>
              <a:t>Table Ronde II: Feuille de route pour la réinstauration de l’avantage du Dégrèvement Physique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8176</TotalTime>
  <Words>631</Words>
  <Application>Microsoft Office PowerPoint</Application>
  <PresentationFormat>Affichage à l'écran (4:3)</PresentationFormat>
  <Paragraphs>160</Paragraphs>
  <Slides>51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2" baseType="lpstr">
      <vt:lpstr>Civil</vt:lpstr>
      <vt:lpstr>                   Assemblée Générale Ordinaire  Rapport moral de l’UPMI    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HP UPMI</dc:creator>
  <cp:lastModifiedBy>IMEN</cp:lastModifiedBy>
  <cp:revision>303</cp:revision>
  <dcterms:created xsi:type="dcterms:W3CDTF">2015-03-30T10:20:43Z</dcterms:created>
  <dcterms:modified xsi:type="dcterms:W3CDTF">2024-03-15T10:41:56Z</dcterms:modified>
</cp:coreProperties>
</file>